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E00"/>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4464"/>
  </p:normalViewPr>
  <p:slideViewPr>
    <p:cSldViewPr snapToGrid="0" snapToObjects="1">
      <p:cViewPr>
        <p:scale>
          <a:sx n="75" d="100"/>
          <a:sy n="75" d="100"/>
        </p:scale>
        <p:origin x="516" y="-14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третий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a:t>
            </a:r>
            <a:r>
              <a:rPr lang="en-US" baseline="0" dirty="0"/>
              <a:t>MS</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значительно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мы наблюдаем</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с одной стороны исключающие столкновение ТС друг с другом, а с другой стороны минимизирующие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можно выбрать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07.02.2017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07.02.2017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07.02.2017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07.02.2017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07.02.2017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07.02.2017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Школа № 368 «Лосиный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3" name="in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17544" y="1589933"/>
            <a:ext cx="7105650" cy="4248150"/>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4" name="compar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23975" y="1162050"/>
            <a:ext cx="9544050" cy="4533900"/>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4" y="2110827"/>
            <a:ext cx="4675414" cy="36867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0" y="2110827"/>
            <a:ext cx="6089904" cy="3686759"/>
          </a:xfrm>
          <a:prstGeom prst="rect">
            <a:avLst/>
          </a:prstGeom>
        </p:spPr>
      </p:pic>
      <p:sp>
        <p:nvSpPr>
          <p:cNvPr id="4" name="Rectangle 3"/>
          <p:cNvSpPr/>
          <p:nvPr/>
        </p:nvSpPr>
        <p:spPr>
          <a:xfrm>
            <a:off x="6387881" y="1437720"/>
            <a:ext cx="5025928" cy="498342"/>
          </a:xfrm>
          <a:prstGeom prst="rect">
            <a:avLst/>
          </a:prstGeom>
        </p:spPr>
        <p:txBody>
          <a:bodyPr wrap="none">
            <a:spAutoFit/>
          </a:bodyPr>
          <a:lstStyle/>
          <a:p>
            <a:pPr indent="3810">
              <a:lnSpc>
                <a:spcPct val="150000"/>
              </a:lnSpc>
              <a:spcAft>
                <a:spcPts val="0"/>
              </a:spcAft>
            </a:pPr>
            <a:r>
              <a:rPr lang="ru-RU" sz="200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sp>
        <p:nvSpPr>
          <p:cNvPr id="9" name="Rectangle 8"/>
          <p:cNvSpPr/>
          <p:nvPr/>
        </p:nvSpPr>
        <p:spPr>
          <a:xfrm>
            <a:off x="596662" y="1433364"/>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9725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a:t>
            </a:r>
            <a:br>
              <a:rPr lang="ru-RU" sz="2400" dirty="0"/>
            </a:br>
            <a:r>
              <a:rPr lang="ru-RU" sz="2400" dirty="0"/>
              <a:t>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a:t>
            </a:r>
            <a:br>
              <a:rPr lang="ru-RU" sz="2400" dirty="0"/>
            </a:br>
            <a:r>
              <a:rPr lang="ru-RU" sz="2400" dirty="0"/>
              <a:t>в 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325597"/>
            <a:ext cx="11260183" cy="5401479"/>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spcBef>
                <a:spcPts val="1200"/>
              </a:spcBef>
            </a:pPr>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spcBef>
                <a:spcPts val="1200"/>
              </a:spcBef>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0" tIns="108000" rIns="0" rtlCol="0" anchor="t" anchorCtr="0"/>
          <a:lstStyle/>
          <a:p>
            <a:r>
              <a:rPr lang="ru-RU" sz="2000" b="1" dirty="0">
                <a:solidFill>
                  <a:srgbClr val="E67E00"/>
                </a:solidFill>
              </a:rPr>
              <a:t>САУ</a:t>
            </a:r>
            <a:r>
              <a:rPr lang="ru-RU" sz="2000" b="1" dirty="0">
                <a:solidFill>
                  <a:schemeClr val="tx1"/>
                </a:solidFill>
              </a:rPr>
              <a:t>:</a:t>
            </a:r>
            <a:r>
              <a:rPr lang="ru-RU" sz="2000" b="1" dirty="0">
                <a:solidFill>
                  <a:srgbClr val="FFC000"/>
                </a:solidFill>
              </a:rPr>
              <a:t> </a:t>
            </a:r>
            <a:r>
              <a:rPr lang="ru-RU" sz="2000" dirty="0">
                <a:solidFill>
                  <a:schemeClr val="tx1"/>
                </a:solidFill>
              </a:rPr>
              <a:t>Запрос информации о ТС</a:t>
            </a:r>
            <a:endParaRPr lang="en-US" sz="2000" dirty="0">
              <a:solidFill>
                <a:schemeClr val="tx1"/>
              </a:solidFill>
            </a:endParaRPr>
          </a:p>
          <a:p>
            <a:r>
              <a:rPr lang="ru-RU" sz="2000" b="1" dirty="0">
                <a:solidFill>
                  <a:srgbClr val="E67E00"/>
                </a:solidFill>
              </a:rPr>
              <a:t>ТС</a:t>
            </a:r>
            <a:r>
              <a:rPr lang="ru-RU" sz="2000" b="1" dirty="0">
                <a:solidFill>
                  <a:schemeClr val="tx1"/>
                </a:solidFill>
              </a:rPr>
              <a:t>: </a:t>
            </a:r>
            <a:r>
              <a:rPr lang="ru-RU" sz="2000" dirty="0">
                <a:solidFill>
                  <a:schemeClr val="tx1"/>
                </a:solidFill>
              </a:rPr>
              <a:t>Передача информации </a:t>
            </a:r>
          </a:p>
          <a:p>
            <a:r>
              <a:rPr lang="ru-RU" sz="2000" dirty="0">
                <a:solidFill>
                  <a:schemeClr val="tx1"/>
                </a:solidFill>
              </a:rPr>
              <a:t>о характеристиках</a:t>
            </a:r>
            <a:r>
              <a:rPr lang="en-US" sz="2000" dirty="0">
                <a:solidFill>
                  <a:schemeClr val="tx1"/>
                </a:solidFill>
              </a:rPr>
              <a:t> </a:t>
            </a:r>
            <a:r>
              <a:rPr lang="ru-RU" sz="2000" dirty="0">
                <a:solidFill>
                  <a:schemeClr val="tx1"/>
                </a:solidFill>
              </a:rPr>
              <a:t>ТС и параметрах движения (размер, текущая и максимальная скорость, максимальное ускорение, требуемое направление)</a:t>
            </a:r>
          </a:p>
          <a:p>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chemeClr val="tx1"/>
                </a:solidFill>
              </a:rPr>
              <a:t>    </a:t>
            </a:r>
            <a:r>
              <a:rPr lang="ru-RU" sz="2000" b="1" dirty="0">
                <a:solidFill>
                  <a:srgbClr val="E67E00"/>
                </a:solidFill>
              </a:rPr>
              <a:t>ТС</a:t>
            </a:r>
            <a:r>
              <a:rPr lang="ru-RU" sz="2000" b="1" dirty="0">
                <a:solidFill>
                  <a:schemeClr val="tx1"/>
                </a:solidFill>
              </a:rPr>
              <a:t>: </a:t>
            </a:r>
            <a:r>
              <a:rPr lang="ru-RU" sz="2000" dirty="0">
                <a:solidFill>
                  <a:schemeClr val="tx1"/>
                </a:solidFill>
              </a:rPr>
              <a:t>Информация о параметрах</a:t>
            </a:r>
          </a:p>
          <a:p>
            <a:r>
              <a:rPr lang="ru-RU" sz="2000" b="1" dirty="0">
                <a:solidFill>
                  <a:schemeClr val="tx1"/>
                </a:solidFill>
              </a:rPr>
              <a:t>    </a:t>
            </a:r>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rgbClr val="E67E00"/>
                </a:solidFill>
              </a:rPr>
              <a:t>САУ</a:t>
            </a:r>
            <a:r>
              <a:rPr lang="ru-RU" sz="2000" b="1" dirty="0">
                <a:solidFill>
                  <a:schemeClr val="tx1"/>
                </a:solidFill>
              </a:rPr>
              <a:t>: </a:t>
            </a:r>
            <a:r>
              <a:rPr lang="ru-RU" sz="2000" dirty="0">
                <a:solidFill>
                  <a:schemeClr val="tx1"/>
                </a:solidFill>
              </a:rPr>
              <a:t>Завершение управления</a:t>
            </a:r>
          </a:p>
          <a:p>
            <a:r>
              <a:rPr lang="ru-RU" sz="2000" b="1" dirty="0">
                <a:solidFill>
                  <a:srgbClr val="E67E00"/>
                </a:solidFill>
              </a:rPr>
              <a:t>ТС</a:t>
            </a:r>
            <a:r>
              <a:rPr lang="ru-RU" sz="2000" b="1" dirty="0">
                <a:solidFill>
                  <a:schemeClr val="tx1"/>
                </a:solidFill>
              </a:rPr>
              <a:t>: </a:t>
            </a:r>
            <a:r>
              <a:rPr lang="ru-RU" sz="2000" dirty="0">
                <a:solidFill>
                  <a:schemeClr val="tx1"/>
                </a:solidFill>
              </a:rPr>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mc:Choice xmlns:a14="http://schemas.microsoft.com/office/drawing/2010/main"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a:t>
                </a:r>
              </a:p>
              <a:p>
                <a:r>
                  <a:rPr lang="ru-RU" sz="2000" dirty="0">
                    <a:solidFill>
                      <a:srgbClr val="000000"/>
                    </a:solidFill>
                    <a:ea typeface="Times New Roman" charset="0"/>
                  </a:rPr>
                  <a:t>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a:blip r:embed="rId5"/>
                <a:stretch>
                  <a:fillRect l="-525" t="-1567" b="-4389"/>
                </a:stretch>
              </a:blipFill>
            </p:spPr>
            <p:txBody>
              <a:bodyPr/>
              <a:lstStyle/>
              <a:p>
                <a:r>
                  <a:rPr lang="ru-RU">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a:t>
            </a:r>
          </a:p>
          <a:p>
            <a:r>
              <a:rPr lang="ru-RU" sz="2400" dirty="0"/>
              <a:t>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a:t>
            </a:r>
            <a:br>
              <a:rPr lang="ru-RU" sz="2500" dirty="0">
                <a:solidFill>
                  <a:srgbClr val="000000"/>
                </a:solidFill>
                <a:latin typeface="Times New Roman" charset="0"/>
                <a:ea typeface="Times New Roman" charset="0"/>
              </a:rPr>
            </a:br>
            <a:r>
              <a:rPr lang="ru-RU" sz="2500" dirty="0">
                <a:solidFill>
                  <a:srgbClr val="000000"/>
                </a:solidFill>
                <a:latin typeface="Times New Roman" charset="0"/>
                <a:ea typeface="Times New Roman" charset="0"/>
              </a:rPr>
              <a:t>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a:t>
            </a:r>
            <a:br>
              <a:rPr lang="ru-RU" sz="2500" dirty="0">
                <a:solidFill>
                  <a:srgbClr val="000000"/>
                </a:solidFill>
                <a:effectLst/>
                <a:latin typeface="Times New Roman" charset="0"/>
                <a:ea typeface="Times New Roman" charset="0"/>
              </a:rPr>
            </a:br>
            <a:r>
              <a:rPr lang="ru-RU" sz="2500" dirty="0">
                <a:solidFill>
                  <a:srgbClr val="000000"/>
                </a:solidFill>
                <a:effectLst/>
                <a:latin typeface="Times New Roman" charset="0"/>
                <a:ea typeface="Times New Roman" charset="0"/>
              </a:rPr>
              <a:t>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sSup>
                            <m:sSupPr>
                              <m:ctrlPr>
                                <a:rPr lang="en-US" sz="2400" b="1" i="1">
                                  <a:latin typeface="Cambria Math" panose="02040503050406030204" pitchFamily="18" charset="0"/>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panose="02040503050406030204" pitchFamily="18" charset="0"/>
                            </a:rPr>
                          </m:ctrlPr>
                        </m:fPr>
                        <m:num>
                          <m:d>
                            <m:dPr>
                              <m:begChr m:val=""/>
                              <m:ctrlPr>
                                <a:rPr lang="en-US" sz="2400" b="0" i="1">
                                  <a:latin typeface="Cambria Math" panose="02040503050406030204" pitchFamily="18" charset="0"/>
                                </a:rPr>
                              </m:ctrlPr>
                            </m:dPr>
                            <m:e>
                              <m:r>
                                <a:rPr lang="en-US" sz="2400" b="1" i="1">
                                  <a:latin typeface="Cambria Math" charset="0"/>
                                </a:rPr>
                                <m:t>𝑻</m:t>
                              </m:r>
                              <m:r>
                                <a:rPr lang="en-US" sz="2400" b="0" i="0">
                                  <a:latin typeface="Cambria Math" charset="0"/>
                                </a:rPr>
                                <m:t>(</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panose="02040503050406030204" pitchFamily="18" charset="0"/>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panose="02040503050406030204" pitchFamily="18" charset="0"/>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4108</TotalTime>
  <Words>1780</Words>
  <Application>Microsoft Office PowerPoint</Application>
  <PresentationFormat>Широкоэкранный</PresentationFormat>
  <Paragraphs>192</Paragraphs>
  <Slides>16</Slides>
  <Notes>16</Notes>
  <HiddenSlides>1</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Arial</vt:lpstr>
      <vt:lpstr>Calibri</vt:lpstr>
      <vt:lpstr>Calibri Light</vt:lpstr>
      <vt:lpstr>Cambria Math</vt:lpstr>
      <vt:lpst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Сергей Рахманов</cp:lastModifiedBy>
  <cp:revision>92</cp:revision>
  <dcterms:created xsi:type="dcterms:W3CDTF">2017-01-06T13:09:07Z</dcterms:created>
  <dcterms:modified xsi:type="dcterms:W3CDTF">2017-02-07T18:38:40Z</dcterms:modified>
</cp:coreProperties>
</file>